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70" r:id="rId5"/>
    <p:sldId id="261" r:id="rId6"/>
    <p:sldId id="770" r:id="rId7"/>
    <p:sldId id="733" r:id="rId8"/>
    <p:sldId id="771" r:id="rId9"/>
    <p:sldId id="727" r:id="rId10"/>
    <p:sldId id="772" r:id="rId11"/>
    <p:sldId id="773" r:id="rId12"/>
    <p:sldId id="736" r:id="rId13"/>
    <p:sldId id="741" r:id="rId14"/>
    <p:sldId id="758" r:id="rId15"/>
    <p:sldId id="754" r:id="rId16"/>
    <p:sldId id="759" r:id="rId17"/>
    <p:sldId id="755" r:id="rId18"/>
    <p:sldId id="777" r:id="rId19"/>
    <p:sldId id="756" r:id="rId20"/>
    <p:sldId id="778" r:id="rId21"/>
    <p:sldId id="779" r:id="rId22"/>
    <p:sldId id="760" r:id="rId23"/>
    <p:sldId id="780" r:id="rId24"/>
    <p:sldId id="761" r:id="rId25"/>
    <p:sldId id="781" r:id="rId26"/>
    <p:sldId id="766" r:id="rId27"/>
    <p:sldId id="774" r:id="rId28"/>
    <p:sldId id="775" r:id="rId29"/>
    <p:sldId id="776" r:id="rId30"/>
    <p:sldId id="72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A6573A"/>
    <a:srgbClr val="F7F7F7"/>
    <a:srgbClr val="E6E6E6"/>
    <a:srgbClr val="1C1E26"/>
    <a:srgbClr val="303342"/>
    <a:srgbClr val="485F74"/>
    <a:srgbClr val="354655"/>
    <a:srgbClr val="C80000"/>
    <a:srgbClr val="85B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73" d="100"/>
          <a:sy n="73" d="100"/>
        </p:scale>
        <p:origin x="96" y="259"/>
      </p:cViewPr>
      <p:guideLst>
        <p:guide orient="horz" pos="2136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48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0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3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70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7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66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0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33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1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70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83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70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1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6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43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57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29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3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3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95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46" y="335270"/>
            <a:ext cx="1970105" cy="28380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3686" y="3350044"/>
            <a:ext cx="579517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BÁO CÁO BÀI TẬP LỚN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42060" y="5126718"/>
            <a:ext cx="711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GVHD: </a:t>
            </a:r>
            <a:r>
              <a:rPr lang="en-US" sz="2400" spc="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ThS</a:t>
            </a:r>
            <a:r>
              <a:rPr lang="en-US" sz="24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2400" spc="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sz="24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Hồng</a:t>
            </a:r>
            <a:r>
              <a:rPr lang="en-US" sz="24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Phương</a:t>
            </a:r>
            <a:endParaRPr lang="en-US" sz="2400" spc="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90366-5954-4829-84DE-14DBF2C3F6A5}"/>
              </a:ext>
            </a:extLst>
          </p:cNvPr>
          <p:cNvSpPr/>
          <p:nvPr/>
        </p:nvSpPr>
        <p:spPr>
          <a:xfrm>
            <a:off x="3732302" y="4141833"/>
            <a:ext cx="513794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THỰC HÀNH CƠ SỞ DỮ LIỆU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CB6D4-A618-43D8-89F0-742B08249407}"/>
              </a:ext>
            </a:extLst>
          </p:cNvPr>
          <p:cNvSpPr txBox="1"/>
          <p:nvPr/>
        </p:nvSpPr>
        <p:spPr>
          <a:xfrm>
            <a:off x="2742060" y="5621221"/>
            <a:ext cx="253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Lớp:110627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DA94F-6891-4892-841D-ECED4EDB626A}"/>
              </a:ext>
            </a:extLst>
          </p:cNvPr>
          <p:cNvSpPr txBox="1"/>
          <p:nvPr/>
        </p:nvSpPr>
        <p:spPr>
          <a:xfrm>
            <a:off x="2742060" y="6082886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</a:t>
            </a:r>
            <a:r>
              <a:rPr lang="en-US" sz="2400" b="1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09</a:t>
            </a: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5822006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giới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thiệu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469C1-FE7E-45CC-A310-5DFC8626955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6629" y="1856544"/>
            <a:ext cx="9138743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3251201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chạy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2A099-546A-4A07-9B04-3BAE4431CB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5"/>
          <a:stretch/>
        </p:blipFill>
        <p:spPr>
          <a:xfrm>
            <a:off x="1523999" y="2047550"/>
            <a:ext cx="9144000" cy="418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3251201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A33FF-9B94-4E66-84E0-A445CE759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890079"/>
            <a:ext cx="9144000" cy="43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70703" y="1165599"/>
            <a:ext cx="885059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Lọc</a:t>
            </a:r>
            <a:r>
              <a:rPr lang="en-US" sz="2000" b="1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món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ăn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theo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danh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mục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khoảng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Sắp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xếp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phẩm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theo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nhiều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lựa</a:t>
            </a:r>
            <a:r>
              <a:rPr lang="en-US" sz="2000" dirty="0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/>
                <a:cs typeface="Latha" panose="020B0502040204020203" pitchFamily="34" charset="0"/>
              </a:rPr>
              <a:t>chọn</a:t>
            </a:r>
            <a:endParaRPr lang="en-US" sz="2000" b="1" dirty="0">
              <a:solidFill>
                <a:schemeClr val="bg1"/>
              </a:solidFill>
              <a:latin typeface="Lato" panose="020F0502020204030203"/>
              <a:ea typeface="Lato" panose="020F0502020204030203" pitchFamily="34" charset="0"/>
              <a:cs typeface="Latha" panose="020B050204020402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37937-C1C1-45BA-8353-3BD44F654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305098"/>
            <a:ext cx="9144000" cy="40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3251201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tiết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B6C4F-0D47-43A4-BDCB-9F31886844B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10" y="1895507"/>
            <a:ext cx="9087180" cy="4249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4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8083339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ngay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20C4C-DCB8-487C-8D6D-BB8E799E3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890079"/>
            <a:ext cx="9144000" cy="43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1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3251201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Giỏ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EE52D-9761-4272-9E71-454FF8F32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890079"/>
            <a:ext cx="9144000" cy="439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8083339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1C7E8-0510-4245-B347-BCBE6478C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91" y="1890079"/>
            <a:ext cx="9144000" cy="43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5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8083339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chi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tiết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D1208C-3D4D-44F2-9941-8E8E7D2563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56544"/>
            <a:ext cx="9144000" cy="4311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44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3251201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kiếm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C3B947-EB04-4E7F-AEED-998D9C96D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254005"/>
            <a:ext cx="9144000" cy="392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8" y="799863"/>
            <a:ext cx="429577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ĐỀ TÀI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26280" y="657708"/>
            <a:ext cx="8457029" cy="695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BÁN ĐỒ ĂN NHANH ONLINE</a:t>
            </a:r>
            <a:endParaRPr lang="en-US" sz="3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39" y="3877687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506C0-E25F-4B0A-BBCA-084577300B30}"/>
              </a:ext>
            </a:extLst>
          </p:cNvPr>
          <p:cNvSpPr/>
          <p:nvPr/>
        </p:nvSpPr>
        <p:spPr>
          <a:xfrm>
            <a:off x="961228" y="1812932"/>
            <a:ext cx="9066069" cy="390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nay, nhu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online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chức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hay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nhân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rất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hướng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à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online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đang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xu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hướng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rất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triển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ở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Việt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Nam trong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vài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năm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trở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đây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Chúng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vẫn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ăn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món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mình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thích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mà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không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tiết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kiệm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gian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chi </a:t>
            </a:r>
            <a:r>
              <a:rPr lang="vi-VN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phí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3251201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kiếm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3B3B7-178A-43C2-947A-F044A475C3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54530"/>
            <a:ext cx="9144000" cy="4390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10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152181"/>
            <a:ext cx="5767718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BF861-CA04-413A-898B-4C30D82A69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92" y="2139586"/>
            <a:ext cx="3948979" cy="402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0D3ECA-A6D2-48E3-8656-778D194A2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56" y="2139586"/>
            <a:ext cx="3950208" cy="3378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0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MINH HỌA </a:t>
            </a:r>
            <a:r>
              <a:rPr lang="en-US" sz="3200" dirty="0">
                <a:solidFill>
                  <a:srgbClr val="F7F7F7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GIAO DIỆN NGƯỜI DÙNG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1498" y="1512104"/>
            <a:ext cx="4829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Bạn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đăng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nhập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trước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khi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mua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hàng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/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xem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list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đơn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hàng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đã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đặt</a:t>
            </a:r>
            <a:endParaRPr lang="en-US" sz="24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18DAD6-77CF-4833-9AD9-EBD535F665B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3" t="1" r="744" b="26513"/>
          <a:stretch/>
        </p:blipFill>
        <p:spPr bwMode="auto">
          <a:xfrm>
            <a:off x="6183086" y="3641814"/>
            <a:ext cx="5475571" cy="29290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EA3DFE-B13D-473D-AFA7-53FCC23F74FE}"/>
              </a:ext>
            </a:extLst>
          </p:cNvPr>
          <p:cNvSpPr/>
          <p:nvPr/>
        </p:nvSpPr>
        <p:spPr>
          <a:xfrm>
            <a:off x="831498" y="3641814"/>
            <a:ext cx="4829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Nếu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bạn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chưa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thanh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toán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sản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phẩm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giỏ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hàng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vẫn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được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lưu</a:t>
            </a:r>
            <a:r>
              <a:rPr lang="en-US" sz="2400" dirty="0">
                <a:solidFill>
                  <a:srgbClr val="D83B0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rgbClr val="D83B01"/>
                </a:solidFill>
                <a:latin typeface="Lato" panose="020F0502020204030203"/>
              </a:rPr>
              <a:t>lại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lần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đăng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nhập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theo</a:t>
            </a:r>
            <a:endParaRPr lang="en-US" sz="3200" dirty="0">
              <a:solidFill>
                <a:schemeClr val="bg1"/>
              </a:solidFill>
              <a:latin typeface="Lato" panose="020F050202020403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D5A87-5034-4D1D-A880-EF9293BE37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026"/>
          <a:stretch/>
        </p:blipFill>
        <p:spPr>
          <a:xfrm>
            <a:off x="6183086" y="985994"/>
            <a:ext cx="5486400" cy="240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TỔNG KẾT</a:t>
            </a:r>
            <a:endParaRPr lang="en-US" sz="3200" b="1" dirty="0">
              <a:solidFill>
                <a:srgbClr val="F7F7F7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5FCB09-E15E-4931-9953-EA919875135C}"/>
              </a:ext>
            </a:extLst>
          </p:cNvPr>
          <p:cNvSpPr/>
          <p:nvPr/>
        </p:nvSpPr>
        <p:spPr>
          <a:xfrm>
            <a:off x="1555881" y="1994139"/>
            <a:ext cx="9080238" cy="27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đ</a:t>
            </a:r>
            <a:r>
              <a:rPr lang="vi-VN" sz="2400" dirty="0">
                <a:solidFill>
                  <a:schemeClr val="bg1"/>
                </a:solidFill>
              </a:rPr>
              <a:t>ư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ợc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website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bán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đ</a:t>
            </a:r>
            <a:r>
              <a:rPr lang="vi-VN" sz="2400" dirty="0">
                <a:solidFill>
                  <a:schemeClr val="bg1"/>
                </a:solidFill>
              </a:rPr>
              <a:t>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n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giản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đ</a:t>
            </a:r>
            <a:r>
              <a:rPr lang="vi-VN" sz="2400" dirty="0">
                <a:solidFill>
                  <a:schemeClr val="bg1"/>
                </a:solidFill>
              </a:rPr>
              <a:t>ư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ợc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số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c</a:t>
            </a:r>
            <a:r>
              <a:rPr lang="vi-VN" sz="2400" dirty="0">
                <a:solidFill>
                  <a:schemeClr val="bg1"/>
                </a:solidFill>
              </a:rPr>
              <a:t>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bản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ở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phía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kế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đ</a:t>
            </a:r>
            <a:r>
              <a:rPr lang="vi-VN" sz="2400" dirty="0">
                <a:solidFill>
                  <a:schemeClr val="bg1"/>
                </a:solidFill>
              </a:rPr>
              <a:t>ư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ợc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giao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dễ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nhìn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dễ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thân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thiện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F4C88-06B6-4E82-B9C2-4CC0B42EC17B}"/>
              </a:ext>
            </a:extLst>
          </p:cNvPr>
          <p:cNvSpPr/>
          <p:nvPr/>
        </p:nvSpPr>
        <p:spPr>
          <a:xfrm>
            <a:off x="1555881" y="1048783"/>
            <a:ext cx="4305794" cy="577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Tổng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project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cuối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kì</a:t>
            </a:r>
            <a:endParaRPr lang="en-US" sz="2400" b="1" dirty="0">
              <a:solidFill>
                <a:srgbClr val="D83B0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TỔNG KẾT</a:t>
            </a:r>
            <a:endParaRPr lang="en-US" sz="3200" b="1" dirty="0">
              <a:solidFill>
                <a:srgbClr val="F7F7F7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5FCB09-E15E-4931-9953-EA919875135C}"/>
              </a:ext>
            </a:extLst>
          </p:cNvPr>
          <p:cNvSpPr/>
          <p:nvPr/>
        </p:nvSpPr>
        <p:spPr>
          <a:xfrm>
            <a:off x="1555881" y="1994139"/>
            <a:ext cx="9080238" cy="27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còn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giản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Mới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chỉ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mà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chưa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hoàn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trị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Giao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</a:t>
            </a:r>
            <a:r>
              <a:rPr lang="vi-VN" sz="2400" dirty="0">
                <a:solidFill>
                  <a:schemeClr val="bg1"/>
                </a:solidFill>
              </a:rPr>
              <a:t>ư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chuyên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nghiệp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bảo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mật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thấp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F4C88-06B6-4E82-B9C2-4CC0B42EC17B}"/>
              </a:ext>
            </a:extLst>
          </p:cNvPr>
          <p:cNvSpPr/>
          <p:nvPr/>
        </p:nvSpPr>
        <p:spPr>
          <a:xfrm>
            <a:off x="1558331" y="1063423"/>
            <a:ext cx="5179925" cy="57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endParaRPr lang="en-US" sz="2400" b="1" dirty="0">
              <a:solidFill>
                <a:srgbClr val="D83B0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19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TỔNG KẾT</a:t>
            </a:r>
            <a:endParaRPr lang="en-US" sz="3200" b="1" dirty="0">
              <a:solidFill>
                <a:srgbClr val="F7F7F7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5FCB09-E15E-4931-9953-EA919875135C}"/>
              </a:ext>
            </a:extLst>
          </p:cNvPr>
          <p:cNvSpPr/>
          <p:nvPr/>
        </p:nvSpPr>
        <p:spPr>
          <a:xfrm>
            <a:off x="1555881" y="1994139"/>
            <a:ext cx="9080238" cy="27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Biết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trị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CSDL SQL Server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project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nhỏ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luyện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tập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thêm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về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truy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vấn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Biết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HTML, CSS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ngôn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Javascript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NodeJS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tạo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trang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bản</a:t>
            </a:r>
            <a:endParaRPr lang="en-US" sz="2400" dirty="0">
              <a:solidFill>
                <a:schemeClr val="bg1"/>
              </a:solidFill>
              <a:latin typeface="Lato" panose="020F0502020204030203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Trau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dồi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về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kỹ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làm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việc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nhóm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code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trên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F4C88-06B6-4E82-B9C2-4CC0B42EC17B}"/>
              </a:ext>
            </a:extLst>
          </p:cNvPr>
          <p:cNvSpPr/>
          <p:nvPr/>
        </p:nvSpPr>
        <p:spPr>
          <a:xfrm>
            <a:off x="1558331" y="1063423"/>
            <a:ext cx="5179925" cy="57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endParaRPr lang="en-US" sz="2400" b="1" dirty="0">
              <a:solidFill>
                <a:srgbClr val="D83B0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355421"/>
            <a:ext cx="83973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TỔNG KẾT</a:t>
            </a:r>
            <a:endParaRPr lang="en-US" sz="3200" b="1" dirty="0">
              <a:solidFill>
                <a:srgbClr val="F7F7F7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048783"/>
            <a:ext cx="343070" cy="494211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5FCB09-E15E-4931-9953-EA919875135C}"/>
              </a:ext>
            </a:extLst>
          </p:cNvPr>
          <p:cNvSpPr/>
          <p:nvPr/>
        </p:nvSpPr>
        <p:spPr>
          <a:xfrm>
            <a:off x="1555881" y="1994139"/>
            <a:ext cx="9080238" cy="295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thêm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nhiều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nâng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cao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hoàn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trị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giao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chuyên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nghiệp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đẹp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mắt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h</a:t>
            </a:r>
            <a:r>
              <a:rPr lang="vi-VN" sz="2400" dirty="0">
                <a:solidFill>
                  <a:schemeClr val="bg1"/>
                </a:solidFill>
              </a:rPr>
              <a:t>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n.</a:t>
            </a:r>
          </a:p>
          <a:p>
            <a:pPr lvl="0"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Tăng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cường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bảo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mật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trang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web.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F4C88-06B6-4E82-B9C2-4CC0B42EC17B}"/>
              </a:ext>
            </a:extLst>
          </p:cNvPr>
          <p:cNvSpPr/>
          <p:nvPr/>
        </p:nvSpPr>
        <p:spPr>
          <a:xfrm>
            <a:off x="1558331" y="1063423"/>
            <a:ext cx="5179925" cy="57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Hướng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triển</a:t>
            </a:r>
            <a:endParaRPr lang="en-US" sz="2400" b="1" dirty="0">
              <a:solidFill>
                <a:srgbClr val="D83B0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36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256434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4143" y="2565855"/>
            <a:ext cx="720634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A97B4E-BD38-486B-BAC5-AFA774DB34DB}"/>
              </a:ext>
            </a:extLst>
          </p:cNvPr>
          <p:cNvSpPr/>
          <p:nvPr/>
        </p:nvSpPr>
        <p:spPr>
          <a:xfrm>
            <a:off x="-804891" y="6610047"/>
            <a:ext cx="2112702" cy="495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39" y="3877687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506C0-E25F-4B0A-BBCA-084577300B30}"/>
              </a:ext>
            </a:extLst>
          </p:cNvPr>
          <p:cNvSpPr/>
          <p:nvPr/>
        </p:nvSpPr>
        <p:spPr>
          <a:xfrm>
            <a:off x="961228" y="2010863"/>
            <a:ext cx="9066069" cy="22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Đối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tượng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hướng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Giới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trẻ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sinh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văn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phòng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bận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rộn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E2A1D-7260-4AD5-BBC1-7B6092D22872}"/>
              </a:ext>
            </a:extLst>
          </p:cNvPr>
          <p:cNvSpPr txBox="1"/>
          <p:nvPr/>
        </p:nvSpPr>
        <p:spPr>
          <a:xfrm>
            <a:off x="961228" y="799863"/>
            <a:ext cx="429577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ĐỀ TÀI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5A0E43-50B5-4184-8B1E-471DCCA9312C}"/>
              </a:ext>
            </a:extLst>
          </p:cNvPr>
          <p:cNvSpPr/>
          <p:nvPr/>
        </p:nvSpPr>
        <p:spPr>
          <a:xfrm>
            <a:off x="2526280" y="657708"/>
            <a:ext cx="8457029" cy="695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BÁN ĐỒ ĂN NHANH ONLINE</a:t>
            </a:r>
            <a:endParaRPr lang="en-US" sz="3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THÀNH VIÊN NHÓM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1406066" y="2229025"/>
            <a:ext cx="2156108" cy="215610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1495" y="5181600"/>
            <a:ext cx="114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FRONTEND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25183" y="5430633"/>
            <a:ext cx="21178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Đức</a:t>
            </a:r>
            <a:r>
              <a:rPr lang="en-US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Nam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20176827</a:t>
            </a:r>
          </a:p>
        </p:txBody>
      </p:sp>
      <p:sp>
        <p:nvSpPr>
          <p:cNvPr id="16" name="Oval 15"/>
          <p:cNvSpPr/>
          <p:nvPr/>
        </p:nvSpPr>
        <p:spPr>
          <a:xfrm>
            <a:off x="4980414" y="2142720"/>
            <a:ext cx="2219087" cy="22190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74767" y="5181600"/>
            <a:ext cx="1023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BACKEND</a:t>
            </a:r>
          </a:p>
        </p:txBody>
      </p:sp>
      <p:cxnSp>
        <p:nvCxnSpPr>
          <p:cNvPr id="38" name="Straight Connector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22815" y="5430633"/>
            <a:ext cx="1746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Trần Anh Tuấn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20176897</a:t>
            </a:r>
          </a:p>
        </p:txBody>
      </p:sp>
      <p:sp>
        <p:nvSpPr>
          <p:cNvPr id="19" name="Oval 18"/>
          <p:cNvSpPr/>
          <p:nvPr/>
        </p:nvSpPr>
        <p:spPr>
          <a:xfrm>
            <a:off x="8629826" y="2229025"/>
            <a:ext cx="2156108" cy="215610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125254" y="5181600"/>
            <a:ext cx="114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FRONTEND</a:t>
            </a:r>
          </a:p>
        </p:txBody>
      </p:sp>
      <p:cxnSp>
        <p:nvCxnSpPr>
          <p:cNvPr id="42" name="Straight Connector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580013" y="5430633"/>
            <a:ext cx="225574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Quang </a:t>
            </a:r>
            <a:r>
              <a:rPr lang="en-US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Lộc</a:t>
            </a:r>
            <a:endParaRPr lang="en-US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20176803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66CF1-8F3C-441E-A5C3-20C2B00E2EA6}"/>
              </a:ext>
            </a:extLst>
          </p:cNvPr>
          <p:cNvSpPr/>
          <p:nvPr/>
        </p:nvSpPr>
        <p:spPr>
          <a:xfrm>
            <a:off x="-804891" y="6610047"/>
            <a:ext cx="2112702" cy="495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hông có mô tả ảnh.">
            <a:extLst>
              <a:ext uri="{FF2B5EF4-FFF2-40B4-BE49-F238E27FC236}">
                <a16:creationId xmlns:a16="http://schemas.microsoft.com/office/drawing/2014/main" id="{34CB24BF-3C6B-4D60-B8B6-5669047B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45" y="2203145"/>
            <a:ext cx="2156109" cy="215610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hông có mô tả ảnh.">
            <a:extLst>
              <a:ext uri="{FF2B5EF4-FFF2-40B4-BE49-F238E27FC236}">
                <a16:creationId xmlns:a16="http://schemas.microsoft.com/office/drawing/2014/main" id="{3717ED87-D431-4BDE-881C-30E70494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153" y="2262327"/>
            <a:ext cx="2096927" cy="209692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Không có mô tả ảnh.">
            <a:extLst>
              <a:ext uri="{FF2B5EF4-FFF2-40B4-BE49-F238E27FC236}">
                <a16:creationId xmlns:a16="http://schemas.microsoft.com/office/drawing/2014/main" id="{A34780FE-0231-49FE-94C2-A2A9C75F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656" y="2262327"/>
            <a:ext cx="2096927" cy="209692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TÀI NGUYÊN SỬ DỤNG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66CF1-8F3C-441E-A5C3-20C2B00E2EA6}"/>
              </a:ext>
            </a:extLst>
          </p:cNvPr>
          <p:cNvSpPr/>
          <p:nvPr/>
        </p:nvSpPr>
        <p:spPr>
          <a:xfrm>
            <a:off x="-804891" y="6610047"/>
            <a:ext cx="2112702" cy="495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5001D-0EA1-4941-931C-BE204C0F029A}"/>
              </a:ext>
            </a:extLst>
          </p:cNvPr>
          <p:cNvSpPr/>
          <p:nvPr/>
        </p:nvSpPr>
        <p:spPr>
          <a:xfrm>
            <a:off x="612321" y="1486992"/>
            <a:ext cx="6096000" cy="39630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Thiết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kế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trang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web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sử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dụng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b="1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HTML, CSS, </a:t>
            </a:r>
            <a:r>
              <a:rPr lang="en-US" sz="2400" b="1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Javascript</a:t>
            </a:r>
            <a:r>
              <a:rPr lang="en-US" sz="2400" b="1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, </a:t>
            </a:r>
            <a:r>
              <a:rPr lang="en-US" sz="2400" b="1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NodeJs</a:t>
            </a:r>
            <a:r>
              <a:rPr lang="en-US" sz="2400" b="1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và</a:t>
            </a:r>
            <a:r>
              <a:rPr lang="en-US" sz="2400" b="1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ReactJS</a:t>
            </a:r>
            <a:endParaRPr lang="en-US" sz="2400" dirty="0">
              <a:latin typeface="Lato" panose="020F0502020204030203"/>
              <a:ea typeface="Yu Mincho" panose="02020400000000000000" pitchFamily="18" charset="-128"/>
              <a:cs typeface="Lao UI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  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Thư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viện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b="1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Bootstrap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  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Hệ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quản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trị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CSDL </a:t>
            </a:r>
            <a:r>
              <a:rPr lang="en-US" sz="2400" b="1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SQL Server</a:t>
            </a:r>
            <a:endParaRPr lang="en-US" sz="2400" dirty="0">
              <a:latin typeface="Lato" panose="020F0502020204030203"/>
              <a:ea typeface="Yu Mincho" panose="02020400000000000000" pitchFamily="18" charset="-128"/>
              <a:cs typeface="Lao UI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  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Kiểm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thử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trên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localhost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   Upload file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lên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Webhost</a:t>
            </a:r>
            <a:r>
              <a:rPr lang="en-US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	</a:t>
            </a:r>
            <a:endParaRPr lang="en-US" sz="1400" dirty="0">
              <a:effectLst/>
              <a:latin typeface="Lato" panose="020F0502020204030203"/>
              <a:ea typeface="Yu Mincho" panose="02020400000000000000" pitchFamily="18" charset="-128"/>
              <a:cs typeface="Lao UI" panose="020B0604020202020204" pitchFamily="34" charset="0"/>
            </a:endParaRPr>
          </a:p>
        </p:txBody>
      </p:sp>
      <p:pic>
        <p:nvPicPr>
          <p:cNvPr id="2054" name="Picture 6" descr="Kết quả hình ảnh cho NODEJS png">
            <a:extLst>
              <a:ext uri="{FF2B5EF4-FFF2-40B4-BE49-F238E27FC236}">
                <a16:creationId xmlns:a16="http://schemas.microsoft.com/office/drawing/2014/main" id="{58BC70F2-94E8-4FF8-B22D-DDB0068F2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742" y="2630666"/>
            <a:ext cx="4664419" cy="15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javascript logo">
            <a:extLst>
              <a:ext uri="{FF2B5EF4-FFF2-40B4-BE49-F238E27FC236}">
                <a16:creationId xmlns:a16="http://schemas.microsoft.com/office/drawing/2014/main" id="{E6BDE27C-CC07-4570-8A59-144886A3B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4" b="27380"/>
          <a:stretch/>
        </p:blipFill>
        <p:spPr bwMode="auto">
          <a:xfrm>
            <a:off x="6977742" y="699073"/>
            <a:ext cx="4664419" cy="182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bootstrap logo">
            <a:extLst>
              <a:ext uri="{FF2B5EF4-FFF2-40B4-BE49-F238E27FC236}">
                <a16:creationId xmlns:a16="http://schemas.microsoft.com/office/drawing/2014/main" id="{D2D9D41F-10EE-463F-AE32-2FDB638A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83" y="4746177"/>
            <a:ext cx="2160129" cy="15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ết quả hình ảnh cho sql server database logo">
            <a:extLst>
              <a:ext uri="{FF2B5EF4-FFF2-40B4-BE49-F238E27FC236}">
                <a16:creationId xmlns:a16="http://schemas.microsoft.com/office/drawing/2014/main" id="{3EFD04D6-6517-4900-99F3-E324350F3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t="21570" r="27107" b="22688"/>
          <a:stretch/>
        </p:blipFill>
        <p:spPr bwMode="auto">
          <a:xfrm>
            <a:off x="9546920" y="4592099"/>
            <a:ext cx="2160129" cy="18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ết quả hình ảnh cho react js logo">
            <a:extLst>
              <a:ext uri="{FF2B5EF4-FFF2-40B4-BE49-F238E27FC236}">
                <a16:creationId xmlns:a16="http://schemas.microsoft.com/office/drawing/2014/main" id="{2D2A17E6-3C92-4EF0-BBFA-4DE297155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626" y="4599290"/>
            <a:ext cx="1701549" cy="170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537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MÔ HÌNH CSDL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 descr="Column 1 Heading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CUSTOMER</a:t>
              </a:r>
            </a:p>
          </p:txBody>
        </p:sp>
      </p:grpSp>
      <p:grpSp>
        <p:nvGrpSpPr>
          <p:cNvPr id="10" name="Group 9" descr="Column 2 Heading"/>
          <p:cNvGrpSpPr/>
          <p:nvPr/>
        </p:nvGrpSpPr>
        <p:grpSpPr>
          <a:xfrm>
            <a:off x="935299" y="2630903"/>
            <a:ext cx="3266127" cy="471428"/>
            <a:chOff x="4462937" y="1724527"/>
            <a:chExt cx="3266127" cy="471428"/>
          </a:xfrm>
        </p:grpSpPr>
        <p:sp>
          <p:nvSpPr>
            <p:cNvPr id="48" name="Rectangle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PRODUCT</a:t>
              </a:r>
            </a:p>
          </p:txBody>
        </p:sp>
      </p:grpSp>
      <p:grpSp>
        <p:nvGrpSpPr>
          <p:cNvPr id="12" name="Group 11" descr="Column 3 heading"/>
          <p:cNvGrpSpPr/>
          <p:nvPr/>
        </p:nvGrpSpPr>
        <p:grpSpPr>
          <a:xfrm>
            <a:off x="935299" y="3543020"/>
            <a:ext cx="3266127" cy="471428"/>
            <a:chOff x="7990575" y="1724527"/>
            <a:chExt cx="3266127" cy="471428"/>
          </a:xfrm>
        </p:grpSpPr>
        <p:sp>
          <p:nvSpPr>
            <p:cNvPr id="81" name="Rectangle 8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ORDER</a:t>
              </a:r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35673A-07AA-45D7-B2FA-56F8B9F96FBB}"/>
              </a:ext>
            </a:extLst>
          </p:cNvPr>
          <p:cNvSpPr/>
          <p:nvPr/>
        </p:nvSpPr>
        <p:spPr>
          <a:xfrm>
            <a:off x="-804891" y="6610047"/>
            <a:ext cx="2112702" cy="495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8D8B4-86B5-46EB-97C2-067B61667036}"/>
              </a:ext>
            </a:extLst>
          </p:cNvPr>
          <p:cNvSpPr/>
          <p:nvPr/>
        </p:nvSpPr>
        <p:spPr>
          <a:xfrm>
            <a:off x="666750" y="834706"/>
            <a:ext cx="6096000" cy="5775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Phân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tích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các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thực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thể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: </a:t>
            </a:r>
            <a:endParaRPr lang="en-US" sz="1400" dirty="0">
              <a:effectLst/>
              <a:latin typeface="Lato" panose="020F0502020204030203"/>
              <a:ea typeface="Yu Mincho" panose="02020400000000000000" pitchFamily="18" charset="-128"/>
              <a:cs typeface="Lao UI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0B4445-7132-4F2E-9D32-21E6C4C261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5" y="1007751"/>
            <a:ext cx="7064830" cy="5512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 descr="Column 3 heading">
            <a:extLst>
              <a:ext uri="{FF2B5EF4-FFF2-40B4-BE49-F238E27FC236}">
                <a16:creationId xmlns:a16="http://schemas.microsoft.com/office/drawing/2014/main" id="{FCC7C9BA-2AAF-4A6B-9AE5-EB75541515E6}"/>
              </a:ext>
            </a:extLst>
          </p:cNvPr>
          <p:cNvGrpSpPr/>
          <p:nvPr/>
        </p:nvGrpSpPr>
        <p:grpSpPr>
          <a:xfrm>
            <a:off x="935299" y="4455137"/>
            <a:ext cx="3266127" cy="471428"/>
            <a:chOff x="7990575" y="1724527"/>
            <a:chExt cx="3266127" cy="4714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3B3D73-CCE7-48BF-B0FA-348F8F4D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4F4A9-E6F0-4C31-97ED-F2B536ED1D77}"/>
                </a:ext>
              </a:extLst>
            </p:cNvPr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CART</a:t>
              </a:r>
            </a:p>
          </p:txBody>
        </p:sp>
      </p:grpSp>
      <p:grpSp>
        <p:nvGrpSpPr>
          <p:cNvPr id="31" name="Group 30" descr="Column 3 heading">
            <a:extLst>
              <a:ext uri="{FF2B5EF4-FFF2-40B4-BE49-F238E27FC236}">
                <a16:creationId xmlns:a16="http://schemas.microsoft.com/office/drawing/2014/main" id="{32D48F56-4DBA-40DF-86FB-FF15CE711C44}"/>
              </a:ext>
            </a:extLst>
          </p:cNvPr>
          <p:cNvGrpSpPr/>
          <p:nvPr/>
        </p:nvGrpSpPr>
        <p:grpSpPr>
          <a:xfrm>
            <a:off x="935298" y="5367254"/>
            <a:ext cx="3266127" cy="471428"/>
            <a:chOff x="7990575" y="1724527"/>
            <a:chExt cx="3266127" cy="47142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0E37407-7B49-40D5-A6A0-EE06E50DCF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4076B2-70BC-4748-BD86-A532C1F8DE87}"/>
                </a:ext>
              </a:extLst>
            </p:cNvPr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ORDERLIST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68798E0-12B7-4554-8456-3D2D1CD1C0BD}"/>
              </a:ext>
            </a:extLst>
          </p:cNvPr>
          <p:cNvSpPr/>
          <p:nvPr/>
        </p:nvSpPr>
        <p:spPr>
          <a:xfrm>
            <a:off x="6264050" y="875134"/>
            <a:ext cx="411616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Sơ</a:t>
            </a:r>
            <a:r>
              <a:rPr lang="en-US" sz="20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đồ</a:t>
            </a:r>
            <a:r>
              <a:rPr lang="en-US" sz="20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thực</a:t>
            </a:r>
            <a:r>
              <a:rPr lang="en-US" sz="20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thể</a:t>
            </a:r>
            <a:r>
              <a:rPr lang="en-US" sz="20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liên</a:t>
            </a:r>
            <a:r>
              <a:rPr lang="en-US" sz="20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kết</a:t>
            </a:r>
            <a:r>
              <a:rPr lang="en-US" sz="20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:</a:t>
            </a:r>
            <a:endParaRPr lang="en-US" sz="1200" dirty="0">
              <a:effectLst/>
              <a:latin typeface="Lato" panose="020F0502020204030203"/>
              <a:ea typeface="Yu Mincho" panose="02020400000000000000" pitchFamily="18" charset="-128"/>
              <a:cs typeface="Lao U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6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MÔ HÌNH CSDL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35673A-07AA-45D7-B2FA-56F8B9F96FBB}"/>
              </a:ext>
            </a:extLst>
          </p:cNvPr>
          <p:cNvSpPr/>
          <p:nvPr/>
        </p:nvSpPr>
        <p:spPr>
          <a:xfrm>
            <a:off x="-804891" y="6610047"/>
            <a:ext cx="2112702" cy="495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8D8B4-86B5-46EB-97C2-067B61667036}"/>
              </a:ext>
            </a:extLst>
          </p:cNvPr>
          <p:cNvSpPr/>
          <p:nvPr/>
        </p:nvSpPr>
        <p:spPr>
          <a:xfrm>
            <a:off x="666750" y="834706"/>
            <a:ext cx="6096000" cy="5775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Biểu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diễn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dạng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lược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đồ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quan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hệ</a:t>
            </a:r>
            <a:endParaRPr lang="en-US" sz="1400" dirty="0">
              <a:effectLst/>
              <a:latin typeface="Lato" panose="020F0502020204030203"/>
              <a:ea typeface="Yu Mincho" panose="02020400000000000000" pitchFamily="18" charset="-128"/>
              <a:cs typeface="Lao UI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8CE1A4-A8C1-4EE3-B7F6-975773A908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86" y="1610369"/>
            <a:ext cx="8221028" cy="4801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5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MÔ HÌNH CSDL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35673A-07AA-45D7-B2FA-56F8B9F96FBB}"/>
              </a:ext>
            </a:extLst>
          </p:cNvPr>
          <p:cNvSpPr/>
          <p:nvPr/>
        </p:nvSpPr>
        <p:spPr>
          <a:xfrm>
            <a:off x="-804891" y="6610047"/>
            <a:ext cx="2112702" cy="495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8D8B4-86B5-46EB-97C2-067B61667036}"/>
              </a:ext>
            </a:extLst>
          </p:cNvPr>
          <p:cNvSpPr/>
          <p:nvPr/>
        </p:nvSpPr>
        <p:spPr>
          <a:xfrm>
            <a:off x="666750" y="834706"/>
            <a:ext cx="6096000" cy="5775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Bảng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và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các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ràng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 </a:t>
            </a:r>
            <a:r>
              <a:rPr lang="en-US" sz="2400" dirty="0" err="1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buộc</a:t>
            </a:r>
            <a:r>
              <a:rPr lang="en-US" sz="2400" dirty="0">
                <a:latin typeface="Lato" panose="020F0502020204030203"/>
                <a:ea typeface="Yu Mincho" panose="02020400000000000000" pitchFamily="18" charset="-128"/>
                <a:cs typeface="Lao UI" panose="020B0604020202020204" pitchFamily="34" charset="0"/>
              </a:rPr>
              <a:t>:</a:t>
            </a:r>
            <a:endParaRPr lang="en-US" sz="1400" dirty="0">
              <a:effectLst/>
              <a:latin typeface="Lato" panose="020F0502020204030203"/>
              <a:ea typeface="Yu Mincho" panose="02020400000000000000" pitchFamily="18" charset="-128"/>
              <a:cs typeface="Lao UI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CE0439-A127-42D4-8C70-B0FD80980F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51" y="1584808"/>
            <a:ext cx="2275840" cy="139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8F43F-B71B-47DE-AA94-F51D97FCFF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18" y="1412235"/>
            <a:ext cx="8443652" cy="5108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95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CHỨC NĂNG CƠ BẢN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4006" y="999302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307811" y="922419"/>
            <a:ext cx="2853594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món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ăn</a:t>
            </a:r>
            <a:endParaRPr lang="en-US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2503" y="1334091"/>
            <a:ext cx="4811934" cy="124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List, category.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Sắp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xếp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tiền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tăng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dần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dần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),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ra, id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top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chạy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(best seller) </a:t>
            </a: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4406" y="2764878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697984"/>
            <a:ext cx="6099462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kiếm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tên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món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ăn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mục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063909"/>
            <a:ext cx="4811934" cy="655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tên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món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ăn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hoặc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keyword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mục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4006" y="3931584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307811" y="3854701"/>
            <a:ext cx="3127914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07811" y="4220626"/>
            <a:ext cx="4811934" cy="951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món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ăn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giỏ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hành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endParaRPr lang="en-US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47977-835B-42AD-AB8B-C3AAD655E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4006" y="4997550"/>
            <a:ext cx="259660" cy="259660"/>
            <a:chOff x="2288721" y="2772229"/>
            <a:chExt cx="2471965" cy="24719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7F217D-66E1-4A0B-8DDA-E68720FC60EE}"/>
                </a:ext>
              </a:extLst>
            </p:cNvPr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BC2E79D-CDFA-450C-B93A-897A4ECD2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BA0C21C-2E62-4928-ACE8-C0F315DABA3B}"/>
              </a:ext>
            </a:extLst>
          </p:cNvPr>
          <p:cNvSpPr/>
          <p:nvPr/>
        </p:nvSpPr>
        <p:spPr>
          <a:xfrm>
            <a:off x="1307811" y="4920667"/>
            <a:ext cx="3127914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kiếm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0B7700-5C67-4D30-A1AF-9C63947921E5}"/>
              </a:ext>
            </a:extLst>
          </p:cNvPr>
          <p:cNvSpPr/>
          <p:nvPr/>
        </p:nvSpPr>
        <p:spPr>
          <a:xfrm>
            <a:off x="1307811" y="5286592"/>
            <a:ext cx="4820371" cy="124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F72EB4-B00E-45E2-97B4-DCBE71C39734}"/>
              </a:ext>
            </a:extLst>
          </p:cNvPr>
          <p:cNvSpPr/>
          <p:nvPr/>
        </p:nvSpPr>
        <p:spPr>
          <a:xfrm>
            <a:off x="-804891" y="6610047"/>
            <a:ext cx="2112702" cy="495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F09537C-71D3-4F1A-BD6A-04A894590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66658" y="1112017"/>
            <a:ext cx="259660" cy="259660"/>
            <a:chOff x="2288721" y="2772229"/>
            <a:chExt cx="2471965" cy="247196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FD3A7D2-753D-49A3-B1EF-A6B18327647F}"/>
                </a:ext>
              </a:extLst>
            </p:cNvPr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014FD0F3-165A-4801-BC33-FCB3D69B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9635F1E6-1E90-483A-A2CC-D030783B0E4A}"/>
              </a:ext>
            </a:extLst>
          </p:cNvPr>
          <p:cNvSpPr/>
          <p:nvPr/>
        </p:nvSpPr>
        <p:spPr>
          <a:xfrm>
            <a:off x="6480463" y="1035134"/>
            <a:ext cx="2853594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41BF1D-5071-4EA9-9492-3C8BB70373BD}"/>
              </a:ext>
            </a:extLst>
          </p:cNvPr>
          <p:cNvSpPr/>
          <p:nvPr/>
        </p:nvSpPr>
        <p:spPr>
          <a:xfrm>
            <a:off x="6480463" y="1401059"/>
            <a:ext cx="5092412" cy="655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tên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địa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thoại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9D7E13-77C4-49FB-8A08-DD28A283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66658" y="2841761"/>
            <a:ext cx="259660" cy="259660"/>
            <a:chOff x="2288721" y="2772229"/>
            <a:chExt cx="2471965" cy="247196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F0BBF2D-60AB-4F62-9FFF-6A8049E4D62E}"/>
                </a:ext>
              </a:extLst>
            </p:cNvPr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6" name="Freeform 29">
              <a:extLst>
                <a:ext uri="{FF2B5EF4-FFF2-40B4-BE49-F238E27FC236}">
                  <a16:creationId xmlns:a16="http://schemas.microsoft.com/office/drawing/2014/main" id="{ADEF5E53-42AA-47BF-B99D-BB09B55D7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658C1D1A-CCBD-41D2-9CEB-2F17C623A1DE}"/>
              </a:ext>
            </a:extLst>
          </p:cNvPr>
          <p:cNvSpPr/>
          <p:nvPr/>
        </p:nvSpPr>
        <p:spPr>
          <a:xfrm>
            <a:off x="6480463" y="2764878"/>
            <a:ext cx="6099462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endParaRPr lang="en-US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1805F78-0BC1-4C12-8D8E-CB0540EBFF76}"/>
              </a:ext>
            </a:extLst>
          </p:cNvPr>
          <p:cNvSpPr/>
          <p:nvPr/>
        </p:nvSpPr>
        <p:spPr>
          <a:xfrm>
            <a:off x="6480463" y="3130803"/>
            <a:ext cx="5092412" cy="951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mua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hang.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tên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  <p:bldP spid="28" grpId="0"/>
      <p:bldP spid="33" grpId="0"/>
      <p:bldP spid="72" grpId="0"/>
      <p:bldP spid="73" grpId="0"/>
      <p:bldP spid="77" grpId="0"/>
      <p:bldP spid="78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902</Words>
  <Application>Microsoft Office PowerPoint</Application>
  <PresentationFormat>Widescreen</PresentationFormat>
  <Paragraphs>167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Lato</vt:lpstr>
      <vt:lpstr>Lato Black</vt:lpstr>
      <vt:lpstr>Arial</vt:lpstr>
      <vt:lpstr>Calibri</vt:lpstr>
      <vt:lpstr>Calibri Light</vt:lpstr>
      <vt:lpstr>Symbol</vt:lpstr>
      <vt:lpstr>Office Theme</vt:lpstr>
      <vt:lpstr>Slide 1</vt:lpstr>
      <vt:lpstr>Slide 2</vt:lpstr>
      <vt:lpstr>Slide 2</vt:lpstr>
      <vt:lpstr>Slide 10</vt:lpstr>
      <vt:lpstr>Slide 10</vt:lpstr>
      <vt:lpstr>Slide 7</vt:lpstr>
      <vt:lpstr>Slide 7</vt:lpstr>
      <vt:lpstr>Slide 7</vt:lpstr>
      <vt:lpstr>Slide 12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6</vt:lpstr>
      <vt:lpstr>Slide 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2019-12-09T01:01:42Z</dcterms:created>
  <dcterms:modified xsi:type="dcterms:W3CDTF">2020-01-05T17:50:01Z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